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4" r:id="rId1"/>
  </p:sldMasterIdLst>
  <p:notesMasterIdLst>
    <p:notesMasterId r:id="rId27"/>
  </p:notesMasterIdLst>
  <p:sldIdLst>
    <p:sldId id="260" r:id="rId2"/>
    <p:sldId id="272" r:id="rId3"/>
    <p:sldId id="295" r:id="rId4"/>
    <p:sldId id="259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280" r:id="rId14"/>
    <p:sldId id="304" r:id="rId15"/>
    <p:sldId id="305" r:id="rId16"/>
    <p:sldId id="306" r:id="rId17"/>
    <p:sldId id="287" r:id="rId18"/>
    <p:sldId id="307" r:id="rId19"/>
    <p:sldId id="308" r:id="rId20"/>
    <p:sldId id="309" r:id="rId21"/>
    <p:sldId id="310" r:id="rId22"/>
    <p:sldId id="313" r:id="rId23"/>
    <p:sldId id="311" r:id="rId24"/>
    <p:sldId id="270" r:id="rId25"/>
    <p:sldId id="31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نمط فاتح 1 - تميي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نمط متوسط 3 - تميي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984" y="7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241E1-6AE0-4C2C-ACCA-30F045F34334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5B48E-7FF5-4422-B2C8-8CB36B8BB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56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244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3587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8201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3380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2673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2336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8800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7951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0882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3124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4726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A9923169-4894-430F-895C-ACA33E27E5B4}"/>
              </a:ext>
            </a:extLst>
          </p:cNvPr>
          <p:cNvSpPr txBox="1">
            <a:spLocks/>
          </p:cNvSpPr>
          <p:nvPr/>
        </p:nvSpPr>
        <p:spPr>
          <a:xfrm>
            <a:off x="2056210" y="532229"/>
            <a:ext cx="6686549" cy="43975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endParaRPr lang="en-US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EB8C6405-EE9C-4B4A-AD7B-C01C58FE2E89}"/>
              </a:ext>
            </a:extLst>
          </p:cNvPr>
          <p:cNvSpPr txBox="1">
            <a:spLocks/>
          </p:cNvSpPr>
          <p:nvPr/>
        </p:nvSpPr>
        <p:spPr>
          <a:xfrm>
            <a:off x="2284810" y="837029"/>
            <a:ext cx="6686549" cy="43975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endParaRPr lang="en-US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E73C597-D489-4F54-A946-1B20191A68FA}"/>
              </a:ext>
            </a:extLst>
          </p:cNvPr>
          <p:cNvSpPr txBox="1"/>
          <p:nvPr/>
        </p:nvSpPr>
        <p:spPr>
          <a:xfrm>
            <a:off x="5742384" y="-26234"/>
            <a:ext cx="32231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800" b="1" dirty="0">
              <a:effectLst/>
              <a:ea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الجمهورية العربية </a:t>
            </a:r>
            <a:r>
              <a:rPr lang="ar-SA" sz="1800" b="1" dirty="0" smtClean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السورية</a:t>
            </a:r>
            <a:endParaRPr lang="ar-SY" sz="1800" b="1" dirty="0" smtClean="0">
              <a:effectLst/>
              <a:ea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SY" b="1" dirty="0" smtClean="0">
                <a:ea typeface="Simplified Arabic" panose="02020603050405020304" pitchFamily="18" charset="-78"/>
                <a:cs typeface="Simplified Arabic" panose="02020603050405020304" pitchFamily="18" charset="-78"/>
              </a:rPr>
              <a:t>وزارة التعليم العالي والبحث العلمي</a:t>
            </a:r>
            <a:r>
              <a:rPr lang="ar-SA" sz="1800" b="1" dirty="0" smtClean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جامعة دمشق</a:t>
            </a:r>
            <a:endParaRPr lang="en-US" sz="1800" b="1" dirty="0">
              <a:effectLst/>
              <a:ea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كلية الهندسة الميكانيكية والكهربائية</a:t>
            </a:r>
            <a:b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قسم هندسة ال</a:t>
            </a:r>
            <a:r>
              <a:rPr lang="ar-SY" b="1" dirty="0">
                <a:ea typeface="Simplified Arabic" panose="02020603050405020304" pitchFamily="18" charset="-78"/>
                <a:cs typeface="Simplified Arabic" panose="02020603050405020304" pitchFamily="18" charset="-78"/>
              </a:rPr>
              <a:t>إ</a:t>
            </a:r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لكترونيات والاتصالات 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078C2F2-2A97-4088-874B-3666F5180861}"/>
              </a:ext>
            </a:extLst>
          </p:cNvPr>
          <p:cNvSpPr txBox="1"/>
          <p:nvPr/>
        </p:nvSpPr>
        <p:spPr>
          <a:xfrm>
            <a:off x="179512" y="1755705"/>
            <a:ext cx="879184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1">
              <a:defRPr/>
            </a:pPr>
            <a:r>
              <a:rPr lang="ar-AE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سم</a:t>
            </a:r>
            <a:r>
              <a:rPr lang="ar-SY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</a:t>
            </a:r>
            <a:r>
              <a:rPr lang="ar-AE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نار تسجيل </a:t>
            </a:r>
            <a:r>
              <a:rPr lang="ar-SY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- </a:t>
            </a:r>
            <a:r>
              <a:rPr lang="ar-SA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ماجستير</a:t>
            </a:r>
            <a:r>
              <a:rPr lang="ar-SY" sz="2000" b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(دكتوراه</a:t>
            </a:r>
            <a:r>
              <a:rPr lang="ar-SY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) </a:t>
            </a:r>
            <a:r>
              <a:rPr lang="ar-SY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في </a:t>
            </a:r>
            <a:r>
              <a:rPr lang="ar-SY" sz="2000" b="1" dirty="0">
                <a:ea typeface="Simplified Arabic" panose="02020603050405020304" pitchFamily="18" charset="-78"/>
                <a:cs typeface="Simplified Arabic" panose="02020603050405020304" pitchFamily="18" charset="-78"/>
              </a:rPr>
              <a:t>هندسة</a:t>
            </a:r>
            <a:r>
              <a:rPr lang="ar-SA" sz="2000" b="1" dirty="0">
                <a:ea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Y" sz="2000" b="1" dirty="0">
                <a:ea typeface="Simplified Arabic" panose="02020603050405020304" pitchFamily="18" charset="-78"/>
                <a:cs typeface="Simplified Arabic" panose="02020603050405020304" pitchFamily="18" charset="-78"/>
              </a:rPr>
              <a:t>الاتصالات </a:t>
            </a:r>
            <a:r>
              <a:rPr lang="ar-SY" sz="2000" b="1" dirty="0" smtClean="0">
                <a:ea typeface="Simplified Arabic" panose="02020603050405020304" pitchFamily="18" charset="-78"/>
                <a:cs typeface="Simplified Arabic" panose="02020603050405020304" pitchFamily="18" charset="-78"/>
              </a:rPr>
              <a:t>المُتقدّمة (هندسة الإلكترونيات التطبيقية)</a:t>
            </a:r>
            <a:r>
              <a:rPr lang="ar-SY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بعنوان:</a:t>
            </a:r>
            <a:endParaRPr lang="ar-SY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ctr" defTabSz="457200" rtl="1">
              <a:lnSpc>
                <a:spcPct val="100000"/>
              </a:lnSpc>
              <a:spcAft>
                <a:spcPts val="0"/>
              </a:spcAft>
              <a:defRPr/>
            </a:pPr>
            <a:endParaRPr lang="en-US" sz="24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ctr" defTabSz="457200" rtl="1">
              <a:defRPr/>
            </a:pPr>
            <a:r>
              <a:rPr lang="ar-SY" sz="28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العنوان باللغة العربية</a:t>
            </a:r>
            <a:endParaRPr lang="en-US" sz="28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ctr" defTabSz="457200">
              <a:defRPr/>
            </a:pPr>
            <a:r>
              <a:rPr lang="en-US" sz="28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Title in English</a:t>
            </a:r>
            <a:endParaRPr lang="en-US" sz="28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Y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lvl="0" algn="ctr" defTabSz="457200" rtl="1">
              <a:defRPr/>
            </a:pPr>
            <a:r>
              <a:rPr lang="ar-AE" sz="2400" b="1" dirty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 إعداد</a:t>
            </a:r>
            <a:endParaRPr lang="ar-SY" sz="2400" b="1" dirty="0">
              <a:solidFill>
                <a:prstClr val="black"/>
              </a:solidFill>
              <a:latin typeface="Century Gothic" panose="020B0502020202020204"/>
              <a:cs typeface="Simplified Arabic" panose="02020603050405020304" pitchFamily="18" charset="-78"/>
            </a:endParaRPr>
          </a:p>
          <a:p>
            <a:pPr lvl="0" algn="ctr" defTabSz="457200" rtl="1">
              <a:defRPr/>
            </a:pPr>
            <a:endParaRPr kumimoji="0" lang="ar-SY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cs typeface="Simplified Arabic" panose="02020603050405020304" pitchFamily="18" charset="-78"/>
            </a:endParaRPr>
          </a:p>
          <a:p>
            <a:pPr lvl="0" algn="ctr" defTabSz="457200" rtl="1">
              <a:lnSpc>
                <a:spcPct val="150000"/>
              </a:lnSpc>
              <a:defRPr/>
            </a:pPr>
            <a:r>
              <a:rPr lang="ar-SY" sz="2400" b="1" dirty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   </a:t>
            </a:r>
            <a:r>
              <a:rPr lang="ar-AE" sz="2400" b="1" dirty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المشرف</a:t>
            </a:r>
            <a:r>
              <a:rPr lang="ar-SY" sz="2400" b="1" dirty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 </a:t>
            </a:r>
            <a:r>
              <a:rPr lang="ar-SY" sz="2400" b="1" dirty="0" smtClean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العلمي					المشرف المشارك</a:t>
            </a:r>
          </a:p>
          <a:p>
            <a:pPr lvl="0" algn="ctr" defTabSz="457200" rtl="1">
              <a:defRPr/>
            </a:pPr>
            <a:endParaRPr kumimoji="0" lang="ar-SY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cs typeface="Simplified Arabic" panose="02020603050405020304" pitchFamily="18" charset="-78"/>
            </a:endParaRPr>
          </a:p>
          <a:p>
            <a:pPr lvl="0" algn="ctr" defTabSz="457200" rtl="1">
              <a:defRPr/>
            </a:pPr>
            <a:r>
              <a:rPr lang="ar-SY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اليوم/ الشهر/ العام</a:t>
            </a:r>
          </a:p>
          <a:p>
            <a:pPr lvl="0" algn="ctr" defTabSz="457200" rtl="1">
              <a:defRPr/>
            </a:pPr>
            <a:endParaRPr lang="ar-SY" sz="24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lvl="0" algn="ctr" defTabSz="457200" rtl="1">
              <a:defRPr/>
            </a:pPr>
            <a:r>
              <a:rPr lang="ar-SY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(عدم إظهار رقم الشريحة الأولى)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70" y="285371"/>
            <a:ext cx="1543050" cy="14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497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مقدمة عامة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المقترح</a:t>
            </a:r>
          </a:p>
          <a:p>
            <a:pPr algn="r" rtl="1">
              <a:buFontTx/>
              <a:buChar char="-"/>
            </a:pP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البرنامج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الزمني لتنفيذ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البحث</a:t>
            </a:r>
            <a:endParaRPr lang="ar-SY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بعض الدراسات المرجعية</a:t>
            </a:r>
          </a:p>
          <a:p>
            <a:pPr marL="0" indent="0" algn="r" rtl="1">
              <a:buNone/>
            </a:pP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المراجع الأولية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539552" y="6237312"/>
            <a:ext cx="883673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10</a:t>
            </a:fld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33938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323528" y="6309320"/>
            <a:ext cx="984019" cy="365125"/>
          </a:xfrm>
        </p:spPr>
        <p:txBody>
          <a:bodyPr/>
          <a:lstStyle/>
          <a:p>
            <a:pPr algn="l"/>
            <a:fld id="{C489637A-11D4-42A0-937C-45FCD8DF8B40}" type="slidenum">
              <a:rPr lang="en-US" sz="4000" b="1">
                <a:solidFill>
                  <a:schemeClr val="tx1"/>
                </a:solidFill>
              </a:rPr>
              <a:pPr algn="l"/>
              <a:t>11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2339752" y="143313"/>
            <a:ext cx="3462583" cy="719138"/>
          </a:xfrm>
        </p:spPr>
        <p:txBody>
          <a:bodyPr>
            <a:normAutofit/>
          </a:bodyPr>
          <a:lstStyle/>
          <a:p>
            <a:pPr algn="ctr" defTabSz="457200" rtl="0"/>
            <a:r>
              <a:rPr lang="ar-AE" sz="3200" b="1" dirty="0" smtClean="0">
                <a:solidFill>
                  <a:schemeClr val="tx1"/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مشكلة البحث</a:t>
            </a:r>
            <a:r>
              <a:rPr lang="ar-SY" sz="3200" b="1" dirty="0" smtClean="0">
                <a:solidFill>
                  <a:schemeClr val="tx1"/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 وأهميته</a:t>
            </a:r>
            <a:endParaRPr lang="en-US" sz="3200" b="1" dirty="0">
              <a:solidFill>
                <a:schemeClr val="tx1"/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10989" y="1304541"/>
            <a:ext cx="80602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 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lnSpc>
                <a:spcPct val="20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</a:p>
          <a:p>
            <a:pPr algn="just" rtl="1">
              <a:lnSpc>
                <a:spcPct val="20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6804246" y="508738"/>
            <a:ext cx="1990815" cy="821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 rtl="1">
              <a:lnSpc>
                <a:spcPct val="100000"/>
              </a:lnSpc>
            </a:pPr>
            <a:r>
              <a:rPr lang="ar-AE" sz="2800" b="1" dirty="0" smtClean="0">
                <a:latin typeface="Simplified Arabic" pitchFamily="18" charset="-78"/>
                <a:ea typeface="+mn-ea"/>
                <a:cs typeface="Simplified Arabic" pitchFamily="18" charset="-78"/>
              </a:rPr>
              <a:t>مشكلة البحث</a:t>
            </a:r>
            <a:endParaRPr lang="en-US" sz="2800" b="1" dirty="0"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7020273" y="3520037"/>
            <a:ext cx="1774790" cy="719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 rtl="1"/>
            <a:r>
              <a:rPr lang="ar-SY" sz="2800" b="1" dirty="0" smtClean="0">
                <a:latin typeface="Simplified Arabic" pitchFamily="18" charset="-78"/>
                <a:ea typeface="+mn-ea"/>
                <a:cs typeface="Simplified Arabic" pitchFamily="18" charset="-78"/>
              </a:rPr>
              <a:t>أهمية</a:t>
            </a:r>
            <a:r>
              <a:rPr lang="ar-AE" sz="2800" b="1" dirty="0" smtClean="0">
                <a:latin typeface="Simplified Arabic" pitchFamily="18" charset="-78"/>
                <a:ea typeface="+mn-ea"/>
                <a:cs typeface="Simplified Arabic" pitchFamily="18" charset="-78"/>
              </a:rPr>
              <a:t> البحث</a:t>
            </a:r>
            <a:endParaRPr lang="en-US" sz="2800" b="1" dirty="0"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0989" y="4148817"/>
            <a:ext cx="7979409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405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مقدمة عامة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المقترح</a:t>
            </a:r>
          </a:p>
          <a:p>
            <a:pPr algn="r" rtl="1">
              <a:buFontTx/>
              <a:buChar char="-"/>
            </a:pP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البرنامج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الزمني لتنفيذ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البحث</a:t>
            </a:r>
            <a:endParaRPr lang="ar-SY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بعض الدراسات المرجعية</a:t>
            </a:r>
          </a:p>
          <a:p>
            <a:pPr marL="0" indent="0" algn="r" rtl="1">
              <a:buNone/>
            </a:pP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المراجع الأولية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237312"/>
            <a:ext cx="984019" cy="365125"/>
          </a:xfrm>
        </p:spPr>
        <p:txBody>
          <a:bodyPr/>
          <a:lstStyle/>
          <a:p>
            <a:pPr algn="l"/>
            <a:fld id="{C489637A-11D4-42A0-937C-45FCD8DF8B40}" type="slidenum">
              <a:rPr lang="en-US" sz="4000" b="1">
                <a:solidFill>
                  <a:schemeClr val="tx1"/>
                </a:solidFill>
              </a:rPr>
              <a:pPr algn="l"/>
              <a:t>12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662603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55776" y="188640"/>
            <a:ext cx="3419872" cy="720080"/>
          </a:xfrm>
        </p:spPr>
        <p:txBody>
          <a:bodyPr>
            <a:no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مخطط</a:t>
            </a:r>
            <a:r>
              <a:rPr lang="ar-AE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32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البحث</a:t>
            </a:r>
            <a:r>
              <a:rPr lang="ar-SY" sz="32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المقترح</a:t>
            </a:r>
            <a:endParaRPr lang="en-US" sz="32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179512" y="6309320"/>
            <a:ext cx="131572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13</a:t>
            </a:fld>
            <a:endParaRPr lang="en-US" sz="4400" dirty="0"/>
          </a:p>
        </p:txBody>
      </p:sp>
      <p:sp>
        <p:nvSpPr>
          <p:cNvPr id="3" name="مستطيل 2"/>
          <p:cNvSpPr/>
          <p:nvPr/>
        </p:nvSpPr>
        <p:spPr>
          <a:xfrm>
            <a:off x="107504" y="908720"/>
            <a:ext cx="8784976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إجراء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دراسة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مرجعية ونظرية لـ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إجراء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دراسة مرجعية ونظرية لبروتوكولات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لـ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محاكاة/مضاهاة شبكة/منظومة ..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اقتراح خوارزمية/طريقة/منهجية/.. 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تقييم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أداء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الخوارزمية/... في الشبكة/... المدروسة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إجراء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مقارنة مع نتائج دراسات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مرجعية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نشر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مقالة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علمية/مقالتين علميتين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على الأقل في مجلات محكمة معتمدة من جامعة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دمشق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كتابة الرسالة/الأطروحة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الدفاع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عن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الرسالة/الأطروحة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حال ورود الموافقات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اللازمة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1660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مقدمة عامة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المقترح</a:t>
            </a:r>
          </a:p>
          <a:p>
            <a:pPr algn="r" rtl="1">
              <a:buFontTx/>
              <a:buChar char="-"/>
            </a:pPr>
            <a:r>
              <a:rPr lang="ar-SA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البرنامج </a:t>
            </a:r>
            <a:r>
              <a:rPr lang="ar-SA" sz="28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الزمني لتنفيذ </a:t>
            </a:r>
            <a:r>
              <a:rPr lang="ar-SA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البحث</a:t>
            </a:r>
            <a:endParaRPr lang="ar-SY" sz="2800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بعض الدراسات المرجعية</a:t>
            </a:r>
          </a:p>
          <a:p>
            <a:pPr marL="0" indent="0" algn="r" rtl="1">
              <a:buNone/>
            </a:pP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المراجع الأولية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3568" y="5949280"/>
            <a:ext cx="7553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489637A-11D4-42A0-937C-45FCD8DF8B40}" type="slidenum">
              <a:rPr lang="en-US" sz="4400"/>
              <a:pPr/>
              <a:t>14</a:t>
            </a:fld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1952900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4283968" cy="720080"/>
          </a:xfrm>
        </p:spPr>
        <p:txBody>
          <a:bodyPr>
            <a:noAutofit/>
          </a:bodyPr>
          <a:lstStyle/>
          <a:p>
            <a:pPr rtl="1"/>
            <a:r>
              <a:rPr lang="ar-SA" sz="3200" b="1" dirty="0" smtClean="0">
                <a:latin typeface="Simplified Arabic" pitchFamily="18" charset="-78"/>
                <a:cs typeface="Simplified Arabic" pitchFamily="18" charset="-78"/>
              </a:rPr>
              <a:t>البرنامج الزمني لتنفيذ البحث</a:t>
            </a:r>
            <a:r>
              <a:rPr lang="en-US" sz="3200" b="1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3200" b="1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السنة الأولى/الثانية/الثالثة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539552" y="6381328"/>
            <a:ext cx="883673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15</a:t>
            </a:fld>
            <a:endParaRPr lang="en-US" sz="4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758967"/>
              </p:ext>
            </p:extLst>
          </p:nvPr>
        </p:nvGraphicFramePr>
        <p:xfrm>
          <a:off x="395536" y="908720"/>
          <a:ext cx="8517384" cy="5505009"/>
        </p:xfrm>
        <a:graphic>
          <a:graphicData uri="http://schemas.openxmlformats.org/drawingml/2006/table">
            <a:tbl>
              <a:tblPr rtl="1" firstRow="1" firstCol="1" bandRow="1"/>
              <a:tblGrid>
                <a:gridCol w="1747416"/>
                <a:gridCol w="2081560"/>
                <a:gridCol w="164976"/>
                <a:gridCol w="262384"/>
                <a:gridCol w="215776"/>
                <a:gridCol w="215776"/>
                <a:gridCol w="215776"/>
                <a:gridCol w="249560"/>
                <a:gridCol w="266576"/>
                <a:gridCol w="351160"/>
                <a:gridCol w="270768"/>
                <a:gridCol w="406152"/>
                <a:gridCol w="372368"/>
                <a:gridCol w="410344"/>
                <a:gridCol w="1286792"/>
              </a:tblGrid>
              <a:tr h="182214">
                <a:tc gridSpan="2">
                  <a:txBody>
                    <a:bodyPr/>
                    <a:lstStyle/>
                    <a:p>
                      <a:pPr marL="45720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الأعمال التنفيذية</a:t>
                      </a:r>
                      <a:endParaRPr lang="en-US" sz="1600" dirty="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marL="45720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رقم الأشهر</a:t>
                      </a:r>
                      <a:endParaRPr lang="en-US" sz="1600" dirty="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النتائج المتوقعة حسب الفئة</a:t>
                      </a:r>
                      <a:endParaRPr lang="en-US" sz="1600" dirty="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9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الفئة </a:t>
                      </a:r>
                      <a:r>
                        <a:rPr lang="en-US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Category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الأعمال التفصيلية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1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2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3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4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5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6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7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8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9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10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11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12</a:t>
                      </a:r>
                      <a:endParaRPr lang="en-US" sz="1600" dirty="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475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1- الأعمال التحضيرية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SY" sz="1600" b="1" dirty="0" smtClean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- </a:t>
                      </a:r>
                      <a:r>
                        <a:rPr lang="ar-SA" sz="1600" b="1" dirty="0" smtClean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دراسة </a:t>
                      </a:r>
                      <a:r>
                        <a:rPr lang="ar-SY" sz="1600" b="1" dirty="0" smtClean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مرجعية ونظرية عن</a:t>
                      </a:r>
                    </a:p>
                    <a:p>
                      <a:pPr marL="0" marR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SA" sz="1600" b="1" dirty="0" smtClean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- </a:t>
                      </a:r>
                      <a:r>
                        <a:rPr lang="ar-SA" sz="1600" b="1" dirty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دراسة مرجعية </a:t>
                      </a:r>
                      <a:r>
                        <a:rPr lang="ar-SY" sz="1600" b="1" dirty="0" smtClean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ونظرية </a:t>
                      </a:r>
                      <a:r>
                        <a:rPr lang="ar-SA" sz="1600" b="1" dirty="0" smtClean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عن </a:t>
                      </a:r>
                      <a:r>
                        <a:rPr lang="ar-SY" sz="1600" b="1" dirty="0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 dirty="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#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#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#</a:t>
                      </a:r>
                      <a:endParaRPr lang="en-US" sz="1600" dirty="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641">
                <a:tc>
                  <a:txBody>
                    <a:bodyPr/>
                    <a:lstStyle/>
                    <a:p>
                      <a:pPr marL="192405" marR="0" indent="-192405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2-جمع المعلومات والاستقصاء الحاسوبي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 dirty="0" smtClean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دراسة</a:t>
                      </a:r>
                      <a:r>
                        <a:rPr lang="ar-SY" sz="1600" b="1" baseline="0" dirty="0" smtClean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 </a:t>
                      </a:r>
                      <a:r>
                        <a:rPr lang="ar-SY" sz="1600" b="1" dirty="0" smtClean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طرائق / منهجيات / خوارزميات</a:t>
                      </a:r>
                      <a:endParaRPr lang="en-US" sz="1600" dirty="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#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#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#</a:t>
                      </a:r>
                      <a:endParaRPr lang="en-US" sz="1600" dirty="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64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3- الأعمال الحقلية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-</a:t>
                      </a:r>
                      <a:endParaRPr lang="en-US" sz="1600" dirty="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11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4-الأعمال المخبرية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SY" sz="1600" b="1" dirty="0" smtClean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- </a:t>
                      </a:r>
                      <a:r>
                        <a:rPr lang="ar-SA" sz="1600" b="1" dirty="0" smtClean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محاكاة</a:t>
                      </a:r>
                      <a:r>
                        <a:rPr lang="ar-SY" sz="1600" b="1" dirty="0" smtClean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/مضاهاة ..</a:t>
                      </a:r>
                    </a:p>
                    <a:p>
                      <a:pPr marL="0" marR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SY" sz="1600" b="1" dirty="0" smtClean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- اقتراح طريقة/خوارزمية/..</a:t>
                      </a:r>
                    </a:p>
                    <a:p>
                      <a:pPr marL="0" marR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SY" sz="1600" b="1" dirty="0" smtClean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- تقييم الأداء</a:t>
                      </a:r>
                      <a:endParaRPr lang="en-US" sz="1600" b="1" dirty="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#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#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#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2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5-زيارات التبادل العلمي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SA" sz="1600" b="1" dirty="0" smtClean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لايوجد</a:t>
                      </a:r>
                      <a:endParaRPr lang="en-US" sz="1600" dirty="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641">
                <a:tc>
                  <a:txBody>
                    <a:bodyPr/>
                    <a:lstStyle/>
                    <a:p>
                      <a:pPr marL="192405" marR="0" indent="-192405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6-النشر (تقارير فنية- نشرات علمية)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-نشر </a:t>
                      </a:r>
                      <a:r>
                        <a:rPr lang="ar-SA" sz="1600" b="1" dirty="0" smtClean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مقالة</a:t>
                      </a:r>
                      <a:r>
                        <a:rPr lang="ar-SY" sz="1600" b="1" dirty="0" smtClean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/مقالتين</a:t>
                      </a:r>
                      <a:r>
                        <a:rPr lang="ar-SA" sz="1600" b="1" dirty="0" smtClean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 علمي</a:t>
                      </a:r>
                      <a:r>
                        <a:rPr lang="ar-SY" sz="1600" b="1" dirty="0" smtClean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تين</a:t>
                      </a:r>
                      <a:r>
                        <a:rPr lang="ar-SA" sz="1600" b="1" dirty="0" smtClean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 </a:t>
                      </a:r>
                      <a:r>
                        <a:rPr lang="ar-SA" sz="1600" b="1" dirty="0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في مجلات علمية محكمة معتمدة من قبل جامعة دمشق</a:t>
                      </a:r>
                      <a:endParaRPr lang="en-US" sz="1600" dirty="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#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#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#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2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7-أعمال متفرقة</a:t>
                      </a:r>
                      <a:endParaRPr lang="en-US" sz="1600">
                        <a:effectLst/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-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 dirty="0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 dirty="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Y" sz="1600" b="1" dirty="0"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 </a:t>
                      </a:r>
                      <a:endParaRPr lang="en-US" sz="1600" dirty="0"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59417" marR="59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275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مقدمة عامة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المقترح</a:t>
            </a:r>
          </a:p>
          <a:p>
            <a:pPr algn="r" rtl="1">
              <a:buFontTx/>
              <a:buChar char="-"/>
            </a:pP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البرنامج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الزمني لتنفيذ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البحث</a:t>
            </a:r>
            <a:endParaRPr lang="ar-SY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بعض الدراسات المرجعية</a:t>
            </a:r>
          </a:p>
          <a:p>
            <a:pPr marL="0" indent="0" algn="r" rtl="1">
              <a:buNone/>
            </a:pP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المراجع الأولية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5879603"/>
            <a:ext cx="7553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489637A-11D4-42A0-937C-45FCD8DF8B40}" type="slidenum">
              <a:rPr lang="en-US" sz="4400"/>
              <a:pPr/>
              <a:t>16</a:t>
            </a:fld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8149378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83033" y="918012"/>
            <a:ext cx="85686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First author et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 (year). Title, Journal [1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SY" sz="16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7184873" y="548680"/>
            <a:ext cx="14125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000" b="1" dirty="0">
                <a:cs typeface="Simplified Arabic" panose="02020603050405020304" pitchFamily="18" charset="-78"/>
              </a:rPr>
              <a:t>الدراسة الأولى:</a:t>
            </a:r>
            <a:endParaRPr lang="en-US" sz="2000" dirty="0"/>
          </a:p>
        </p:txBody>
      </p:sp>
      <p:sp>
        <p:nvSpPr>
          <p:cNvPr id="5" name="مستطيل 4"/>
          <p:cNvSpPr/>
          <p:nvPr/>
        </p:nvSpPr>
        <p:spPr>
          <a:xfrm>
            <a:off x="2873160" y="169502"/>
            <a:ext cx="3573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400" b="1" dirty="0">
                <a:cs typeface="Simplified Arabic" panose="02020603050405020304" pitchFamily="18" charset="-78"/>
              </a:rPr>
              <a:t>الدراسات المرجعية</a:t>
            </a:r>
            <a:r>
              <a:rPr lang="ar-SY" sz="2400" b="1" dirty="0">
                <a:cs typeface="Simplified Arabic" panose="02020603050405020304" pitchFamily="18" charset="-78"/>
              </a:rPr>
              <a:t> </a:t>
            </a:r>
            <a:r>
              <a:rPr lang="ar-SY" sz="2400" b="1" dirty="0" smtClean="0">
                <a:cs typeface="Simplified Arabic" panose="02020603050405020304" pitchFamily="18" charset="-78"/>
              </a:rPr>
              <a:t>(</a:t>
            </a:r>
            <a:r>
              <a:rPr lang="ar-SY" sz="24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6</a:t>
            </a:r>
            <a:r>
              <a:rPr lang="ar-SY" sz="2400" b="1" dirty="0" smtClean="0">
                <a:cs typeface="Simplified Arabic" panose="02020603050405020304" pitchFamily="18" charset="-78"/>
              </a:rPr>
              <a:t>/1</a:t>
            </a:r>
            <a:r>
              <a:rPr lang="ar-SY" sz="2400" b="1" dirty="0">
                <a:cs typeface="Simplified Arabic" panose="02020603050405020304" pitchFamily="18" charset="-78"/>
              </a:rPr>
              <a:t>) </a:t>
            </a:r>
            <a:r>
              <a:rPr lang="ar-AE" sz="2400" b="1" dirty="0">
                <a:cs typeface="Simplified Arabic" panose="02020603050405020304" pitchFamily="18" charset="-78"/>
              </a:rPr>
              <a:t> </a:t>
            </a:r>
            <a:endParaRPr lang="en-US" sz="2400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7504" y="6381328"/>
            <a:ext cx="131572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17</a:t>
            </a:fld>
            <a:endParaRPr lang="en-US" sz="4400" dirty="0"/>
          </a:p>
        </p:txBody>
      </p:sp>
      <p:sp>
        <p:nvSpPr>
          <p:cNvPr id="2" name="مستطيل 1"/>
          <p:cNvSpPr/>
          <p:nvPr/>
        </p:nvSpPr>
        <p:spPr>
          <a:xfrm>
            <a:off x="171747" y="1700808"/>
            <a:ext cx="864095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المضمون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endParaRPr lang="ar-SY" sz="20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المشكلة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الحل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الخلاصة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marL="285750" indent="-285750" algn="just" rtl="1">
              <a:lnSpc>
                <a:spcPct val="150000"/>
              </a:lnSpc>
              <a:buFontTx/>
              <a:buChar char="-"/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63420" y="5678715"/>
            <a:ext cx="619268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ar-SY" sz="1400" b="1" dirty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</a:t>
            </a:r>
            <a:r>
              <a:rPr lang="ar-SY" sz="14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en-US" sz="1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4209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83033" y="918012"/>
            <a:ext cx="85686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First author et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 (year). Title, Journal [2]</a:t>
            </a:r>
            <a:r>
              <a:rPr lang="ar-SY" sz="16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7183269" y="548680"/>
            <a:ext cx="14141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000" b="1" dirty="0">
                <a:cs typeface="Simplified Arabic" panose="02020603050405020304" pitchFamily="18" charset="-78"/>
              </a:rPr>
              <a:t>الدراسة </a:t>
            </a:r>
            <a:r>
              <a:rPr lang="ar-SY" sz="2000" b="1" dirty="0" smtClean="0">
                <a:cs typeface="Simplified Arabic" panose="02020603050405020304" pitchFamily="18" charset="-78"/>
              </a:rPr>
              <a:t>الثانية:</a:t>
            </a:r>
            <a:endParaRPr lang="en-US" sz="2000" dirty="0"/>
          </a:p>
        </p:txBody>
      </p:sp>
      <p:sp>
        <p:nvSpPr>
          <p:cNvPr id="5" name="مستطيل 4"/>
          <p:cNvSpPr/>
          <p:nvPr/>
        </p:nvSpPr>
        <p:spPr>
          <a:xfrm>
            <a:off x="2873160" y="169502"/>
            <a:ext cx="3573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400" b="1" dirty="0">
                <a:cs typeface="Simplified Arabic" panose="02020603050405020304" pitchFamily="18" charset="-78"/>
              </a:rPr>
              <a:t>الدراسات المرجعية</a:t>
            </a:r>
            <a:r>
              <a:rPr lang="ar-SY" sz="2400" b="1" dirty="0">
                <a:cs typeface="Simplified Arabic" panose="02020603050405020304" pitchFamily="18" charset="-78"/>
              </a:rPr>
              <a:t> </a:t>
            </a:r>
            <a:r>
              <a:rPr lang="ar-SY" sz="2400" b="1" dirty="0" smtClean="0">
                <a:cs typeface="Simplified Arabic" panose="02020603050405020304" pitchFamily="18" charset="-78"/>
              </a:rPr>
              <a:t>(</a:t>
            </a:r>
            <a:r>
              <a:rPr lang="ar-SY" sz="24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6</a:t>
            </a:r>
            <a:r>
              <a:rPr lang="ar-SY" sz="2400" b="1" dirty="0" smtClean="0">
                <a:cs typeface="Simplified Arabic" panose="02020603050405020304" pitchFamily="18" charset="-78"/>
              </a:rPr>
              <a:t>/2) </a:t>
            </a:r>
            <a:r>
              <a:rPr lang="ar-AE" sz="2400" b="1" dirty="0" smtClean="0">
                <a:cs typeface="Simplified Arabic" panose="02020603050405020304" pitchFamily="18" charset="-78"/>
              </a:rPr>
              <a:t> </a:t>
            </a:r>
            <a:endParaRPr lang="en-US" sz="2400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7504" y="6381328"/>
            <a:ext cx="131572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18</a:t>
            </a:fld>
            <a:endParaRPr lang="en-US" sz="4400" dirty="0"/>
          </a:p>
        </p:txBody>
      </p:sp>
      <p:sp>
        <p:nvSpPr>
          <p:cNvPr id="2" name="مستطيل 1"/>
          <p:cNvSpPr/>
          <p:nvPr/>
        </p:nvSpPr>
        <p:spPr>
          <a:xfrm>
            <a:off x="171747" y="1700808"/>
            <a:ext cx="864095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المضمون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endParaRPr lang="ar-SY" sz="20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المشكلة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الحل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الخلاصة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marL="285750" indent="-285750" algn="just" rtl="1">
              <a:lnSpc>
                <a:spcPct val="150000"/>
              </a:lnSpc>
              <a:buFontTx/>
              <a:buChar char="-"/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63420" y="5678715"/>
            <a:ext cx="619268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ar-SY" sz="1400" b="1" dirty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</a:t>
            </a:r>
            <a:r>
              <a:rPr lang="ar-SY" sz="14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en-US" sz="1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9179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83033" y="918012"/>
            <a:ext cx="85686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First author et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 (year). Title, Journal [3]</a:t>
            </a:r>
            <a:r>
              <a:rPr lang="ar-SY" sz="16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7199299" y="548680"/>
            <a:ext cx="13981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000" b="1" dirty="0">
                <a:cs typeface="Simplified Arabic" panose="02020603050405020304" pitchFamily="18" charset="-78"/>
              </a:rPr>
              <a:t>الدراسة </a:t>
            </a:r>
            <a:r>
              <a:rPr lang="ar-SY" sz="2000" b="1" dirty="0" smtClean="0">
                <a:cs typeface="Simplified Arabic" panose="02020603050405020304" pitchFamily="18" charset="-78"/>
              </a:rPr>
              <a:t>الثالثة:</a:t>
            </a:r>
            <a:endParaRPr lang="en-US" sz="2000" dirty="0"/>
          </a:p>
        </p:txBody>
      </p:sp>
      <p:sp>
        <p:nvSpPr>
          <p:cNvPr id="5" name="مستطيل 4"/>
          <p:cNvSpPr/>
          <p:nvPr/>
        </p:nvSpPr>
        <p:spPr>
          <a:xfrm>
            <a:off x="2873160" y="169502"/>
            <a:ext cx="3573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400" b="1" dirty="0">
                <a:cs typeface="Simplified Arabic" panose="02020603050405020304" pitchFamily="18" charset="-78"/>
              </a:rPr>
              <a:t>الدراسات المرجعية</a:t>
            </a:r>
            <a:r>
              <a:rPr lang="ar-SY" sz="2400" b="1" dirty="0">
                <a:cs typeface="Simplified Arabic" panose="02020603050405020304" pitchFamily="18" charset="-78"/>
              </a:rPr>
              <a:t> </a:t>
            </a:r>
            <a:r>
              <a:rPr lang="ar-SY" sz="2400" b="1" dirty="0" smtClean="0">
                <a:cs typeface="Simplified Arabic" panose="02020603050405020304" pitchFamily="18" charset="-78"/>
              </a:rPr>
              <a:t>(</a:t>
            </a:r>
            <a:r>
              <a:rPr lang="ar-SY" sz="24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6</a:t>
            </a:r>
            <a:r>
              <a:rPr lang="ar-SY" sz="2400" b="1" dirty="0" smtClean="0">
                <a:cs typeface="Simplified Arabic" panose="02020603050405020304" pitchFamily="18" charset="-78"/>
              </a:rPr>
              <a:t>/3) </a:t>
            </a:r>
            <a:r>
              <a:rPr lang="ar-AE" sz="2400" b="1" dirty="0" smtClean="0">
                <a:cs typeface="Simplified Arabic" panose="02020603050405020304" pitchFamily="18" charset="-78"/>
              </a:rPr>
              <a:t> </a:t>
            </a:r>
            <a:endParaRPr lang="en-US" sz="2400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7504" y="6381328"/>
            <a:ext cx="131572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19</a:t>
            </a:fld>
            <a:endParaRPr lang="en-US" sz="4400" dirty="0"/>
          </a:p>
        </p:txBody>
      </p:sp>
      <p:sp>
        <p:nvSpPr>
          <p:cNvPr id="2" name="مستطيل 1"/>
          <p:cNvSpPr/>
          <p:nvPr/>
        </p:nvSpPr>
        <p:spPr>
          <a:xfrm>
            <a:off x="171747" y="1700808"/>
            <a:ext cx="864095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المضمون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endParaRPr lang="ar-SY" sz="20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المشكلة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الحل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الخلاصة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marL="285750" indent="-285750" algn="just" rtl="1">
              <a:lnSpc>
                <a:spcPct val="150000"/>
              </a:lnSpc>
              <a:buFontTx/>
              <a:buChar char="-"/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63420" y="5678715"/>
            <a:ext cx="619268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ar-SY" sz="1400" b="1" dirty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</a:t>
            </a:r>
            <a:r>
              <a:rPr lang="ar-SY" sz="14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en-US" sz="1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917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مقدمة عامة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المقترح</a:t>
            </a:r>
          </a:p>
          <a:p>
            <a:pPr algn="r" rtl="1">
              <a:buFontTx/>
              <a:buChar char="-"/>
            </a:pP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البرنامج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الزمني لتنفيذ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البحث</a:t>
            </a:r>
            <a:endParaRPr lang="ar-SY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بعض الدراسات المرجعية</a:t>
            </a:r>
          </a:p>
          <a:p>
            <a:pPr marL="0" indent="0" algn="r" rtl="1">
              <a:buNone/>
            </a:pP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المراجع الأولية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2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988932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83033" y="918012"/>
            <a:ext cx="85686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First author et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 (year). Title, Journal [4]</a:t>
            </a:r>
            <a:r>
              <a:rPr lang="ar-SY" sz="16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7180063" y="548680"/>
            <a:ext cx="1417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000" b="1" dirty="0">
                <a:cs typeface="Simplified Arabic" panose="02020603050405020304" pitchFamily="18" charset="-78"/>
              </a:rPr>
              <a:t>الدراسة </a:t>
            </a:r>
            <a:r>
              <a:rPr lang="ar-SY" sz="2000" b="1" dirty="0" smtClean="0">
                <a:cs typeface="Simplified Arabic" panose="02020603050405020304" pitchFamily="18" charset="-78"/>
              </a:rPr>
              <a:t>الرابعة:</a:t>
            </a:r>
            <a:endParaRPr lang="en-US" sz="2000" dirty="0"/>
          </a:p>
        </p:txBody>
      </p:sp>
      <p:sp>
        <p:nvSpPr>
          <p:cNvPr id="5" name="مستطيل 4"/>
          <p:cNvSpPr/>
          <p:nvPr/>
        </p:nvSpPr>
        <p:spPr>
          <a:xfrm>
            <a:off x="2873160" y="169502"/>
            <a:ext cx="3573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400" b="1" dirty="0">
                <a:cs typeface="Simplified Arabic" panose="02020603050405020304" pitchFamily="18" charset="-78"/>
              </a:rPr>
              <a:t>الدراسات المرجعية</a:t>
            </a:r>
            <a:r>
              <a:rPr lang="ar-SY" sz="2400" b="1" dirty="0">
                <a:cs typeface="Simplified Arabic" panose="02020603050405020304" pitchFamily="18" charset="-78"/>
              </a:rPr>
              <a:t> </a:t>
            </a:r>
            <a:r>
              <a:rPr lang="ar-SY" sz="2400" b="1" dirty="0" smtClean="0">
                <a:cs typeface="Simplified Arabic" panose="02020603050405020304" pitchFamily="18" charset="-78"/>
              </a:rPr>
              <a:t>(</a:t>
            </a:r>
            <a:r>
              <a:rPr lang="ar-SY" sz="24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6</a:t>
            </a:r>
            <a:r>
              <a:rPr lang="ar-SY" sz="2400" b="1" dirty="0" smtClean="0">
                <a:cs typeface="Simplified Arabic" panose="02020603050405020304" pitchFamily="18" charset="-78"/>
              </a:rPr>
              <a:t>/4) </a:t>
            </a:r>
            <a:r>
              <a:rPr lang="ar-AE" sz="2400" b="1" dirty="0" smtClean="0">
                <a:cs typeface="Simplified Arabic" panose="02020603050405020304" pitchFamily="18" charset="-78"/>
              </a:rPr>
              <a:t> </a:t>
            </a:r>
            <a:endParaRPr lang="en-US" sz="2400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7504" y="6381328"/>
            <a:ext cx="131572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20</a:t>
            </a:fld>
            <a:endParaRPr lang="en-US" sz="4400" dirty="0"/>
          </a:p>
        </p:txBody>
      </p:sp>
      <p:sp>
        <p:nvSpPr>
          <p:cNvPr id="2" name="مستطيل 1"/>
          <p:cNvSpPr/>
          <p:nvPr/>
        </p:nvSpPr>
        <p:spPr>
          <a:xfrm>
            <a:off x="171747" y="1700808"/>
            <a:ext cx="864095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المضمون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endParaRPr lang="ar-SY" sz="20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المشكلة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الحل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الخلاصة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marL="285750" indent="-285750" algn="just" rtl="1">
              <a:lnSpc>
                <a:spcPct val="150000"/>
              </a:lnSpc>
              <a:buFontTx/>
              <a:buChar char="-"/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63420" y="5678715"/>
            <a:ext cx="619268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ar-SY" sz="1400" b="1" dirty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</a:t>
            </a:r>
            <a:r>
              <a:rPr lang="ar-SY" sz="14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en-US" sz="1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91794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83033" y="918012"/>
            <a:ext cx="85686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First author et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ear). Title, Journal [5]</a:t>
            </a:r>
            <a:r>
              <a:rPr lang="ar-SY" sz="16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994115" y="548680"/>
            <a:ext cx="16033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000" b="1" dirty="0">
                <a:cs typeface="Simplified Arabic" panose="02020603050405020304" pitchFamily="18" charset="-78"/>
              </a:rPr>
              <a:t>الدراسة </a:t>
            </a:r>
            <a:r>
              <a:rPr lang="ar-SY" sz="2000" b="1" dirty="0" smtClean="0">
                <a:cs typeface="Simplified Arabic" panose="02020603050405020304" pitchFamily="18" charset="-78"/>
              </a:rPr>
              <a:t>الخامسة:</a:t>
            </a:r>
            <a:endParaRPr lang="en-US" sz="2000" dirty="0"/>
          </a:p>
        </p:txBody>
      </p:sp>
      <p:sp>
        <p:nvSpPr>
          <p:cNvPr id="5" name="مستطيل 4"/>
          <p:cNvSpPr/>
          <p:nvPr/>
        </p:nvSpPr>
        <p:spPr>
          <a:xfrm>
            <a:off x="2873160" y="169502"/>
            <a:ext cx="3573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400" b="1" dirty="0">
                <a:cs typeface="Simplified Arabic" panose="02020603050405020304" pitchFamily="18" charset="-78"/>
              </a:rPr>
              <a:t>الدراسات المرجعية</a:t>
            </a:r>
            <a:r>
              <a:rPr lang="ar-SY" sz="2400" b="1" dirty="0">
                <a:cs typeface="Simplified Arabic" panose="02020603050405020304" pitchFamily="18" charset="-78"/>
              </a:rPr>
              <a:t> </a:t>
            </a:r>
            <a:r>
              <a:rPr lang="ar-SY" sz="2400" b="1" dirty="0" smtClean="0">
                <a:cs typeface="Simplified Arabic" panose="02020603050405020304" pitchFamily="18" charset="-78"/>
              </a:rPr>
              <a:t>(</a:t>
            </a:r>
            <a:r>
              <a:rPr lang="ar-SY" sz="24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6</a:t>
            </a:r>
            <a:r>
              <a:rPr lang="ar-SY" sz="2400" b="1" dirty="0" smtClean="0">
                <a:cs typeface="Simplified Arabic" panose="02020603050405020304" pitchFamily="18" charset="-78"/>
              </a:rPr>
              <a:t>/5) </a:t>
            </a:r>
            <a:r>
              <a:rPr lang="ar-AE" sz="2400" b="1" dirty="0" smtClean="0">
                <a:cs typeface="Simplified Arabic" panose="02020603050405020304" pitchFamily="18" charset="-78"/>
              </a:rPr>
              <a:t> </a:t>
            </a:r>
            <a:endParaRPr lang="en-US" sz="2400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7504" y="6381328"/>
            <a:ext cx="131572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21</a:t>
            </a:fld>
            <a:endParaRPr lang="en-US" sz="4400" dirty="0"/>
          </a:p>
        </p:txBody>
      </p:sp>
      <p:sp>
        <p:nvSpPr>
          <p:cNvPr id="2" name="مستطيل 1"/>
          <p:cNvSpPr/>
          <p:nvPr/>
        </p:nvSpPr>
        <p:spPr>
          <a:xfrm>
            <a:off x="171747" y="1700808"/>
            <a:ext cx="864095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المضمون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endParaRPr lang="ar-SY" sz="20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المشكلة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الحل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الخلاصة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marL="285750" indent="-285750" algn="just" rtl="1">
              <a:lnSpc>
                <a:spcPct val="150000"/>
              </a:lnSpc>
              <a:buFontTx/>
              <a:buChar char="-"/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63420" y="5678715"/>
            <a:ext cx="619268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ar-SY" sz="1400" b="1" dirty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</a:t>
            </a:r>
            <a:r>
              <a:rPr lang="ar-SY" sz="14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en-US" sz="1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9179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83033" y="918012"/>
            <a:ext cx="85686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First author et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 (year). Title, Journal [</a:t>
            </a:r>
            <a:r>
              <a:rPr lang="ar-SY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SY" sz="16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994115" y="548680"/>
            <a:ext cx="16033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000" b="1" dirty="0">
                <a:cs typeface="Simplified Arabic" panose="02020603050405020304" pitchFamily="18" charset="-78"/>
              </a:rPr>
              <a:t>الدراسة </a:t>
            </a:r>
            <a:r>
              <a:rPr lang="ar-SY" sz="2000" b="1" dirty="0" smtClean="0">
                <a:cs typeface="Simplified Arabic" panose="02020603050405020304" pitchFamily="18" charset="-78"/>
              </a:rPr>
              <a:t>الخامسة:</a:t>
            </a:r>
            <a:endParaRPr lang="en-US" sz="2000" dirty="0"/>
          </a:p>
        </p:txBody>
      </p:sp>
      <p:sp>
        <p:nvSpPr>
          <p:cNvPr id="5" name="مستطيل 4"/>
          <p:cNvSpPr/>
          <p:nvPr/>
        </p:nvSpPr>
        <p:spPr>
          <a:xfrm>
            <a:off x="2873160" y="169502"/>
            <a:ext cx="3573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400" b="1" dirty="0">
                <a:cs typeface="Simplified Arabic" panose="02020603050405020304" pitchFamily="18" charset="-78"/>
              </a:rPr>
              <a:t>الدراسات المرجعية</a:t>
            </a:r>
            <a:r>
              <a:rPr lang="ar-SY" sz="2400" b="1" dirty="0">
                <a:cs typeface="Simplified Arabic" panose="02020603050405020304" pitchFamily="18" charset="-78"/>
              </a:rPr>
              <a:t> </a:t>
            </a:r>
            <a:r>
              <a:rPr lang="ar-SY" sz="2400" b="1" dirty="0" smtClean="0">
                <a:cs typeface="Simplified Arabic" panose="02020603050405020304" pitchFamily="18" charset="-78"/>
              </a:rPr>
              <a:t>(</a:t>
            </a:r>
            <a:r>
              <a:rPr lang="ar-SY" sz="24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6</a:t>
            </a:r>
            <a:r>
              <a:rPr lang="ar-SY" sz="2400" b="1" dirty="0" smtClean="0">
                <a:cs typeface="Simplified Arabic" panose="02020603050405020304" pitchFamily="18" charset="-78"/>
              </a:rPr>
              <a:t>/6) </a:t>
            </a:r>
            <a:r>
              <a:rPr lang="ar-AE" sz="2400" b="1" dirty="0" smtClean="0">
                <a:cs typeface="Simplified Arabic" panose="02020603050405020304" pitchFamily="18" charset="-78"/>
              </a:rPr>
              <a:t> </a:t>
            </a:r>
            <a:endParaRPr lang="en-US" sz="2400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7504" y="6381328"/>
            <a:ext cx="131572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22</a:t>
            </a:fld>
            <a:endParaRPr lang="en-US" sz="4400" dirty="0"/>
          </a:p>
        </p:txBody>
      </p:sp>
      <p:sp>
        <p:nvSpPr>
          <p:cNvPr id="2" name="مستطيل 1"/>
          <p:cNvSpPr/>
          <p:nvPr/>
        </p:nvSpPr>
        <p:spPr>
          <a:xfrm>
            <a:off x="171747" y="1700808"/>
            <a:ext cx="864095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المضمون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endParaRPr lang="ar-SY" sz="20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المشكلة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الحل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just" rtl="1">
              <a:lnSpc>
                <a:spcPct val="150000"/>
              </a:lnSpc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- الخلاصة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marL="285750" indent="-285750" algn="just" rtl="1">
              <a:lnSpc>
                <a:spcPct val="150000"/>
              </a:lnSpc>
              <a:buFontTx/>
              <a:buChar char="-"/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63420" y="5678715"/>
            <a:ext cx="619268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ar-SY" sz="1400" b="1" dirty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</a:t>
            </a:r>
            <a:r>
              <a:rPr lang="ar-SY" sz="14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en-US" sz="1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2425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مقدمة عامة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المقترح</a:t>
            </a:r>
          </a:p>
          <a:p>
            <a:pPr algn="r" rtl="1">
              <a:buFontTx/>
              <a:buChar char="-"/>
            </a:pP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البرنامج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الزمني لتنفيذ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البحث</a:t>
            </a:r>
            <a:endParaRPr lang="ar-SY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بعض الدراسات المرجعية</a:t>
            </a:r>
          </a:p>
          <a:p>
            <a:pPr marL="0" indent="0" algn="r" rtl="1">
              <a:buNone/>
            </a:pP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قائمة </a:t>
            </a: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المراجع الأولية</a:t>
            </a:r>
            <a:endParaRPr lang="ar-SY" sz="2800" b="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9227" y="5852591"/>
            <a:ext cx="7553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489637A-11D4-42A0-937C-45FCD8DF8B40}" type="slidenum">
              <a:rPr lang="en-US" sz="4400"/>
              <a:pPr/>
              <a:t>23</a:t>
            </a:fld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60387222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131840" y="260648"/>
            <a:ext cx="2592288" cy="576064"/>
          </a:xfrm>
        </p:spPr>
        <p:txBody>
          <a:bodyPr>
            <a:normAutofit/>
          </a:bodyPr>
          <a:lstStyle/>
          <a:p>
            <a:pPr algn="r" rtl="1"/>
            <a:r>
              <a:rPr lang="ar-SY" sz="28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قائمة </a:t>
            </a:r>
            <a:r>
              <a:rPr lang="ar-SY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المراجع الأولية</a:t>
            </a:r>
            <a:endParaRPr lang="en-US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107504" y="6309320"/>
            <a:ext cx="131572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24</a:t>
            </a:fld>
            <a:endParaRPr lang="en-US" sz="4400" dirty="0"/>
          </a:p>
        </p:txBody>
      </p:sp>
      <p:sp>
        <p:nvSpPr>
          <p:cNvPr id="3" name="مستطيل 2"/>
          <p:cNvSpPr/>
          <p:nvPr/>
        </p:nvSpPr>
        <p:spPr>
          <a:xfrm>
            <a:off x="291108" y="1340768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[1] First author et al. (year). Title,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Journal, ?(?), ?-?.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2] First author et al. (year). Title, Journal, ?(?), ?-?.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3]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4]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[5]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[6]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6752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38283" y="294669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SY" sz="36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D304A7D-8B06-4118-B117-D2E0C1DB71D0}"/>
              </a:ext>
            </a:extLst>
          </p:cNvPr>
          <p:cNvSpPr/>
          <p:nvPr/>
        </p:nvSpPr>
        <p:spPr>
          <a:xfrm>
            <a:off x="184569" y="1149183"/>
            <a:ext cx="87150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endParaRPr lang="en-US" sz="2000" dirty="0">
              <a:cs typeface="+mj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072956A-1F28-47E8-BD14-7231CF62A69D}"/>
              </a:ext>
            </a:extLst>
          </p:cNvPr>
          <p:cNvSpPr/>
          <p:nvPr/>
        </p:nvSpPr>
        <p:spPr>
          <a:xfrm>
            <a:off x="1085725" y="2492896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شكراً لحسن استماعكم</a:t>
            </a:r>
            <a:endParaRPr lang="ar-SY" sz="54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1156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مقدمة عامة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المقترح</a:t>
            </a:r>
          </a:p>
          <a:p>
            <a:pPr algn="r" rtl="1">
              <a:buFontTx/>
              <a:buChar char="-"/>
            </a:pP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البرنامج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الزمني لتنفيذ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البحث</a:t>
            </a:r>
            <a:endParaRPr lang="ar-SY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بعض الدراسات المرجعية</a:t>
            </a:r>
          </a:p>
          <a:p>
            <a:pPr marL="0" indent="0" algn="r" rtl="1">
              <a:buNone/>
            </a:pP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المراجع الأولية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395536" y="6165304"/>
            <a:ext cx="667649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3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52625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151726" y="41410"/>
            <a:ext cx="3044929" cy="620688"/>
          </a:xfrm>
        </p:spPr>
        <p:txBody>
          <a:bodyPr/>
          <a:lstStyle/>
          <a:p>
            <a:pPr algn="r" rtl="1"/>
            <a:r>
              <a:rPr lang="ar-AE" sz="3200" b="1" dirty="0">
                <a:solidFill>
                  <a:schemeClr val="tx1"/>
                </a:solidFill>
                <a:cs typeface="Simplified Arabic" panose="02020603050405020304" pitchFamily="18" charset="-78"/>
              </a:rPr>
              <a:t>مقدمة</a:t>
            </a:r>
            <a:r>
              <a:rPr lang="ar-SY" sz="3200" b="1" dirty="0">
                <a:solidFill>
                  <a:schemeClr val="tx1"/>
                </a:solidFill>
                <a:cs typeface="Simplified Arabic" panose="02020603050405020304" pitchFamily="18" charset="-78"/>
              </a:rPr>
              <a:t> عامة 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4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/1</a:t>
            </a:r>
            <a:r>
              <a:rPr lang="ar-SY" sz="3200" b="1" dirty="0">
                <a:solidFill>
                  <a:schemeClr val="tx1"/>
                </a:solidFill>
                <a:cs typeface="Simplified Arabic" panose="02020603050405020304" pitchFamily="18" charset="-78"/>
              </a:rPr>
              <a:t>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395536" y="6309320"/>
            <a:ext cx="739657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4</a:t>
            </a:fld>
            <a:endParaRPr lang="en-US" sz="4400" dirty="0"/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تعاريف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أول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67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151726" y="41410"/>
            <a:ext cx="3044929" cy="620688"/>
          </a:xfrm>
        </p:spPr>
        <p:txBody>
          <a:bodyPr/>
          <a:lstStyle/>
          <a:p>
            <a:pPr algn="r" rtl="1"/>
            <a:r>
              <a:rPr lang="ar-AE" sz="3200" b="1" dirty="0">
                <a:solidFill>
                  <a:schemeClr val="tx1"/>
                </a:solidFill>
                <a:cs typeface="Simplified Arabic" panose="02020603050405020304" pitchFamily="18" charset="-78"/>
              </a:rPr>
              <a:t>مقدمة</a:t>
            </a:r>
            <a:r>
              <a:rPr lang="ar-SY" sz="3200" b="1" dirty="0">
                <a:solidFill>
                  <a:schemeClr val="tx1"/>
                </a:solidFill>
                <a:cs typeface="Simplified Arabic" panose="02020603050405020304" pitchFamily="18" charset="-78"/>
              </a:rPr>
              <a:t> عامة 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4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/2)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395536" y="6309320"/>
            <a:ext cx="739657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5</a:t>
            </a:fld>
            <a:endParaRPr lang="en-US" sz="4400" dirty="0"/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سمات/خصائص/...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algn="ctr" rtl="1">
              <a:lnSpc>
                <a:spcPct val="150000"/>
              </a:lnSpc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(WSN: Wireless Sensor Network)</a:t>
            </a:r>
            <a:endParaRPr lang="ar-SY" sz="1400" dirty="0">
              <a:latin typeface="Times New Roman" pitchFamily="18" charset="0"/>
              <a:cs typeface="Times New Roman" pitchFamily="18" charset="0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ثاني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648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151726" y="41410"/>
            <a:ext cx="3044929" cy="620688"/>
          </a:xfrm>
        </p:spPr>
        <p:txBody>
          <a:bodyPr/>
          <a:lstStyle/>
          <a:p>
            <a:pPr algn="r" rtl="1"/>
            <a:r>
              <a:rPr lang="ar-AE" sz="3200" b="1" dirty="0">
                <a:solidFill>
                  <a:schemeClr val="tx1"/>
                </a:solidFill>
                <a:cs typeface="Simplified Arabic" panose="02020603050405020304" pitchFamily="18" charset="-78"/>
              </a:rPr>
              <a:t>مقدمة</a:t>
            </a:r>
            <a:r>
              <a:rPr lang="ar-SY" sz="3200" b="1" dirty="0">
                <a:solidFill>
                  <a:schemeClr val="tx1"/>
                </a:solidFill>
                <a:cs typeface="Simplified Arabic" panose="02020603050405020304" pitchFamily="18" charset="-78"/>
              </a:rPr>
              <a:t> عامة 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4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/3)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395536" y="6309320"/>
            <a:ext cx="739657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6</a:t>
            </a:fld>
            <a:endParaRPr lang="en-US" sz="4400" dirty="0"/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مفاهيم/مبادئ/تصنيفات</a:t>
            </a:r>
          </a:p>
          <a:p>
            <a:pPr lvl="0" algn="r" rtl="1">
              <a:lnSpc>
                <a:spcPct val="150000"/>
              </a:lnSpc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ثالث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648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151726" y="41410"/>
            <a:ext cx="3044929" cy="620688"/>
          </a:xfrm>
        </p:spPr>
        <p:txBody>
          <a:bodyPr/>
          <a:lstStyle/>
          <a:p>
            <a:pPr algn="r" rtl="1"/>
            <a:r>
              <a:rPr lang="ar-AE" sz="3200" b="1" dirty="0">
                <a:solidFill>
                  <a:schemeClr val="tx1"/>
                </a:solidFill>
                <a:cs typeface="Simplified Arabic" panose="02020603050405020304" pitchFamily="18" charset="-78"/>
              </a:rPr>
              <a:t>مقدمة</a:t>
            </a:r>
            <a:r>
              <a:rPr lang="ar-SY" sz="3200" b="1" dirty="0">
                <a:solidFill>
                  <a:schemeClr val="tx1"/>
                </a:solidFill>
                <a:cs typeface="Simplified Arabic" panose="02020603050405020304" pitchFamily="18" charset="-78"/>
              </a:rPr>
              <a:t> عامة 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4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4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395536" y="6309320"/>
            <a:ext cx="739657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7</a:t>
            </a:fld>
            <a:endParaRPr lang="en-US" sz="4400" dirty="0"/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تعريف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رابع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648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مقدمة عامة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المقترح</a:t>
            </a:r>
          </a:p>
          <a:p>
            <a:pPr algn="r" rtl="1">
              <a:buFontTx/>
              <a:buChar char="-"/>
            </a:pP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البرنامج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الزمني لتنفيذ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البحث</a:t>
            </a:r>
            <a:endParaRPr lang="ar-SY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بعض الدراسات المرجعية</a:t>
            </a:r>
          </a:p>
          <a:p>
            <a:pPr marL="0" indent="0" algn="r" rtl="1">
              <a:buNone/>
            </a:pP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المراجع الأولية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323528" y="6165304"/>
            <a:ext cx="739657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8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52185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707904" y="404664"/>
            <a:ext cx="1994992" cy="710952"/>
          </a:xfrm>
        </p:spPr>
        <p:txBody>
          <a:bodyPr>
            <a:normAutofit/>
          </a:bodyPr>
          <a:lstStyle/>
          <a:p>
            <a:pPr algn="r" rtl="1"/>
            <a:r>
              <a:rPr lang="ar-AE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هدف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 </a:t>
            </a:r>
            <a:r>
              <a:rPr lang="ar-AE" sz="3200" b="1" dirty="0">
                <a:solidFill>
                  <a:schemeClr val="tx1"/>
                </a:solidFill>
                <a:cs typeface="Simplified Arabic" panose="02020603050405020304" pitchFamily="18" charset="-78"/>
              </a:rPr>
              <a:t>البحث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539552" y="6237312"/>
            <a:ext cx="883673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9</a:t>
            </a:fld>
            <a:endParaRPr lang="en-US" sz="4400" dirty="0"/>
          </a:p>
        </p:txBody>
      </p:sp>
      <p:sp>
        <p:nvSpPr>
          <p:cNvPr id="3" name="مستطيل 2"/>
          <p:cNvSpPr/>
          <p:nvPr/>
        </p:nvSpPr>
        <p:spPr>
          <a:xfrm>
            <a:off x="467544" y="1556792"/>
            <a:ext cx="8172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(يجب أن يكون هدف البحث مطابق لعنوان البحث)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endParaRPr lang="ar-SY" sz="2800" dirty="0">
              <a:latin typeface="Simplified Arabic" pitchFamily="18" charset="-78"/>
              <a:cs typeface="Simplified Arabic" pitchFamily="18" charset="-78"/>
            </a:endParaRP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(تحديد السيناريو/المنظومة/حالة الاستخدام/... الذي ستجري دراسته)</a:t>
            </a:r>
            <a:endParaRPr lang="ar-SY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1585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3669</TotalTime>
  <Words>994</Words>
  <Application>Microsoft Office PowerPoint</Application>
  <PresentationFormat>On-screen Show (4:3)</PresentationFormat>
  <Paragraphs>385</Paragraphs>
  <Slides>25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مخطط العرض</vt:lpstr>
      <vt:lpstr>مخطط العرض</vt:lpstr>
      <vt:lpstr>مقدمة عامة (4/1)</vt:lpstr>
      <vt:lpstr>مقدمة عامة (4/2)</vt:lpstr>
      <vt:lpstr>مقدمة عامة (4/3)</vt:lpstr>
      <vt:lpstr>مقدمة عامة (4/4)</vt:lpstr>
      <vt:lpstr>مخطط العرض</vt:lpstr>
      <vt:lpstr>هدف البحث</vt:lpstr>
      <vt:lpstr>مخطط العرض</vt:lpstr>
      <vt:lpstr>مشكلة البحث وأهميته</vt:lpstr>
      <vt:lpstr>مخطط العرض</vt:lpstr>
      <vt:lpstr>مخطط البحث المقترح</vt:lpstr>
      <vt:lpstr>مخطط العرض</vt:lpstr>
      <vt:lpstr>البرنامج الزمني لتنفيذ البحث السنة الأولى/الثانية/الثالثة</vt:lpstr>
      <vt:lpstr>مخطط العرض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مخطط العرض</vt:lpstr>
      <vt:lpstr>قائمة المراجع الأولية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Dana</cp:lastModifiedBy>
  <cp:revision>736</cp:revision>
  <dcterms:created xsi:type="dcterms:W3CDTF">2022-03-11T15:34:43Z</dcterms:created>
  <dcterms:modified xsi:type="dcterms:W3CDTF">2023-10-11T15:20:51Z</dcterms:modified>
</cp:coreProperties>
</file>